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notesMasterIdLst>
    <p:notesMasterId r:id="rId12"/>
  </p:notesMasterIdLst>
  <p:sldIdLst>
    <p:sldId id="256" r:id="rId2"/>
    <p:sldId id="264" r:id="rId3"/>
    <p:sldId id="258" r:id="rId4"/>
    <p:sldId id="271" r:id="rId5"/>
    <p:sldId id="266" r:id="rId6"/>
    <p:sldId id="267" r:id="rId7"/>
    <p:sldId id="265" r:id="rId8"/>
    <p:sldId id="270" r:id="rId9"/>
    <p:sldId id="269" r:id="rId10"/>
    <p:sldId id="261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>
        <p:scale>
          <a:sx n="100" d="100"/>
          <a:sy n="100" d="100"/>
        </p:scale>
        <p:origin x="114" y="8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6C0739-4BE3-43F3-BF9F-163D2FBE322F}" type="datetimeFigureOut">
              <a:rPr lang="en-US" smtClean="0"/>
              <a:t>3/18/2015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3CBB90-5B17-4326-8184-A8D9342CAF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035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AF7B0-1252-4631-9E85-7D64A526DCCA}" type="datetime1">
              <a:rPr lang="en-US" smtClean="0"/>
              <a:t>3/18/2015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98C382C1-9006-46DF-BCC8-0DFD0DE03E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91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52D88-7E3B-47BB-A5D9-FDA164D5B98A}" type="datetime1">
              <a:rPr lang="en-US" smtClean="0"/>
              <a:t>3/18/2015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8C382C1-9006-46DF-BCC8-0DFD0DE03E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43496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FD56C-5FC7-4072-BC02-55A0CF90C9C4}" type="datetime1">
              <a:rPr lang="en-US" smtClean="0"/>
              <a:t>3/18/2015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8C382C1-9006-46DF-BCC8-0DFD0DE03E39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631299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E3B98-7F18-445B-9032-CFCEA86FC7E7}" type="datetime1">
              <a:rPr lang="en-US" smtClean="0"/>
              <a:t>3/18/2015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8C382C1-9006-46DF-BCC8-0DFD0DE03E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6912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06C4E-9479-4926-BB0F-C37F20381C27}" type="datetime1">
              <a:rPr lang="en-US" smtClean="0"/>
              <a:t>3/18/2015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8C382C1-9006-46DF-BCC8-0DFD0DE03E39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98298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03017-DDA8-4039-8380-194B0BABBCBB}" type="datetime1">
              <a:rPr lang="en-US" smtClean="0"/>
              <a:t>3/18/2015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8C382C1-9006-46DF-BCC8-0DFD0DE03E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9658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E67C8-721A-4331-B07E-B0ECFA661A02}" type="datetime1">
              <a:rPr lang="en-US" smtClean="0"/>
              <a:t>3/18/2015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382C1-9006-46DF-BCC8-0DFD0DE03E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726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AAED4-01F1-4B12-AF38-71BD79530FD0}" type="datetime1">
              <a:rPr lang="en-US" smtClean="0"/>
              <a:t>3/18/2015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382C1-9006-46DF-BCC8-0DFD0DE03E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721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592C0-0953-4764-8D42-CA851C549B6F}" type="datetime1">
              <a:rPr lang="en-US" smtClean="0"/>
              <a:t>3/18/2015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382C1-9006-46DF-BCC8-0DFD0DE03E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822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9ACEB-3F8B-4A49-8681-3C8FD53275E5}" type="datetime1">
              <a:rPr lang="en-US" smtClean="0"/>
              <a:t>3/18/2015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8C382C1-9006-46DF-BCC8-0DFD0DE03E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6435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D4C71-6420-4C50-9540-48A673A4655F}" type="datetime1">
              <a:rPr lang="en-US" smtClean="0"/>
              <a:t>3/18/2015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8C382C1-9006-46DF-BCC8-0DFD0DE03E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8312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5CA5D-956D-4A51-A75B-7AEE336811E7}" type="datetime1">
              <a:rPr lang="en-US" smtClean="0"/>
              <a:t>3/18/2015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8C382C1-9006-46DF-BCC8-0DFD0DE03E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129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F9077-EBB8-49C6-BFED-9D57C4C86D5B}" type="datetime1">
              <a:rPr lang="en-US" smtClean="0"/>
              <a:t>3/18/2015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382C1-9006-46DF-BCC8-0DFD0DE03E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7995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95F39-D8D3-411E-AF85-DFD790C7A103}" type="datetime1">
              <a:rPr lang="en-US" smtClean="0"/>
              <a:t>3/18/2015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382C1-9006-46DF-BCC8-0DFD0DE03E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934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DE653-1D92-4FBB-8F6B-174CEE655474}" type="datetime1">
              <a:rPr lang="en-US" smtClean="0"/>
              <a:t>3/18/2015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382C1-9006-46DF-BCC8-0DFD0DE03E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556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CCF38-9E52-4971-B7E6-97328D96A679}" type="datetime1">
              <a:rPr lang="en-US" smtClean="0"/>
              <a:t>3/18/2015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8C382C1-9006-46DF-BCC8-0DFD0DE03E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7431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688225-573E-4BF3-B553-4DE3E623C065}" type="datetime1">
              <a:rPr lang="en-US" smtClean="0"/>
              <a:t>3/18/2015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98C382C1-9006-46DF-BCC8-0DFD0DE03E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814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SRS Calibration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Michael Phipps, Bob </a:t>
            </a:r>
            <a:r>
              <a:rPr lang="en-US" dirty="0" err="1" smtClean="0"/>
              <a:t>Azmoun</a:t>
            </a:r>
            <a:r>
              <a:rPr lang="en-US" dirty="0" smtClean="0"/>
              <a:t>, Craig Woody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382C1-9006-46DF-BCC8-0DFD0DE03E3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4357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3962" y="443134"/>
            <a:ext cx="8911687" cy="1280890"/>
          </a:xfrm>
        </p:spPr>
        <p:txBody>
          <a:bodyPr/>
          <a:lstStyle/>
          <a:p>
            <a:r>
              <a:rPr lang="en-US" dirty="0" smtClean="0"/>
              <a:t>Operating conditions moving forward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5499" y="1724024"/>
            <a:ext cx="8915400" cy="4962525"/>
          </a:xfrm>
        </p:spPr>
        <p:txBody>
          <a:bodyPr>
            <a:normAutofit/>
          </a:bodyPr>
          <a:lstStyle/>
          <a:p>
            <a:r>
              <a:rPr lang="en-US" dirty="0" smtClean="0"/>
              <a:t>MUXGAIN: 3 (which is actually MUX 4 -- highest MUX that doesn’t saturate the FEC – best S/N )</a:t>
            </a:r>
          </a:p>
          <a:p>
            <a:r>
              <a:rPr lang="en-US" dirty="0" smtClean="0"/>
              <a:t>IMUXIN: 0x56</a:t>
            </a:r>
          </a:p>
          <a:p>
            <a:r>
              <a:rPr lang="en-US" dirty="0" smtClean="0"/>
              <a:t>Hybrid saturation: Use time bin centroid routines whenever possible</a:t>
            </a:r>
          </a:p>
          <a:p>
            <a:r>
              <a:rPr lang="en-US" dirty="0" smtClean="0"/>
              <a:t>Begin testing VMII chip to replace APV. Explore other readout systems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382C1-9006-46DF-BCC8-0DFD0DE03E3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3589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30808" y="366106"/>
            <a:ext cx="8911687" cy="69116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SRS Calibrations: </a:t>
            </a:r>
            <a:r>
              <a:rPr lang="en-US" dirty="0" smtClean="0"/>
              <a:t>At least 4 </a:t>
            </a:r>
            <a:r>
              <a:rPr lang="en-US" dirty="0" smtClean="0"/>
              <a:t>issues to be mindful of and/or correct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3030808" y="2324100"/>
            <a:ext cx="5455967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endParaRPr lang="en-US" dirty="0" smtClean="0"/>
          </a:p>
          <a:p>
            <a:pPr marL="342900" indent="-342900">
              <a:buAutoNum type="arabicParenR"/>
            </a:pPr>
            <a:r>
              <a:rPr lang="en-US" sz="2400" dirty="0" smtClean="0"/>
              <a:t>Nonlinearity</a:t>
            </a:r>
          </a:p>
          <a:p>
            <a:pPr marL="342900" indent="-342900">
              <a:buAutoNum type="arabicParenR"/>
            </a:pPr>
            <a:r>
              <a:rPr lang="en-US" sz="2400" dirty="0" smtClean="0"/>
              <a:t>Hybrid Saturation</a:t>
            </a:r>
          </a:p>
          <a:p>
            <a:pPr marL="342900" indent="-342900">
              <a:buAutoNum type="arabicParenR"/>
            </a:pPr>
            <a:r>
              <a:rPr lang="en-US" sz="2400" dirty="0" smtClean="0"/>
              <a:t>FEC Saturation</a:t>
            </a:r>
          </a:p>
          <a:p>
            <a:pPr marL="342900" indent="-342900">
              <a:buAutoNum type="arabicParenR"/>
            </a:pPr>
            <a:r>
              <a:rPr lang="en-US" sz="2400" dirty="0" smtClean="0"/>
              <a:t>Channel-to-Channel Differences</a:t>
            </a:r>
            <a:endParaRPr lang="en-US" sz="2400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382C1-9006-46DF-BCC8-0DFD0DE03E3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3132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30808" y="366106"/>
            <a:ext cx="8911687" cy="69116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1) Nonlinearity calibration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8153401" y="1322095"/>
            <a:ext cx="4143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MUX4 correction curve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140645" y="2092597"/>
            <a:ext cx="1269055" cy="203132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Average Response Across All Channels Across all Input Values -&gt; measures response nonlinearity</a:t>
            </a:r>
            <a:endParaRPr lang="en-US" sz="1400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382C1-9006-46DF-BCC8-0DFD0DE03E39}" type="slidenum">
              <a:rPr lang="en-US" smtClean="0"/>
              <a:t>3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2750" y="1940410"/>
            <a:ext cx="5313136" cy="2956526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2293285" y="1199773"/>
            <a:ext cx="41433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Nonlinearity as function of MUXGAIN and IMUXIN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8703768" y="3477591"/>
            <a:ext cx="41433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Convert from electrons to corrected ADC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691254" y="5029202"/>
            <a:ext cx="791007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Conclusions:</a:t>
            </a:r>
          </a:p>
          <a:p>
            <a:pPr marL="342900" indent="-342900">
              <a:buAutoNum type="arabicParenR"/>
            </a:pPr>
            <a:r>
              <a:rPr lang="en-US" dirty="0" smtClean="0"/>
              <a:t>Each MUXGAIN needs its own calibration curve</a:t>
            </a:r>
          </a:p>
          <a:p>
            <a:pPr marL="342900" indent="-342900">
              <a:buAutoNum type="arabicParenR"/>
            </a:pPr>
            <a:r>
              <a:rPr lang="en-US" dirty="0" smtClean="0"/>
              <a:t>IMUXIN is just an additive constant -&gt; nonlinearity is in the hybrid and independent of location in FEC range</a:t>
            </a:r>
          </a:p>
          <a:p>
            <a:pPr marL="342900" indent="-342900">
              <a:buAutoNum type="arabicParenR"/>
            </a:pPr>
            <a:r>
              <a:rPr lang="en-US" dirty="0" smtClean="0"/>
              <a:t>Correction applied AFTER pedestal subtraction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940410"/>
            <a:ext cx="4800598" cy="267132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855713" y="1594986"/>
            <a:ext cx="15811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FEC saturation</a:t>
            </a:r>
            <a:endParaRPr lang="en-US" sz="1200" dirty="0">
              <a:solidFill>
                <a:srgbClr val="FF0000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5419725" y="1846104"/>
            <a:ext cx="695325" cy="4113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6946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Internal </a:t>
            </a:r>
            <a:r>
              <a:rPr lang="en-US" dirty="0" err="1" smtClean="0"/>
              <a:t>Pulser</a:t>
            </a:r>
            <a:r>
              <a:rPr lang="en-US" dirty="0"/>
              <a:t> </a:t>
            </a:r>
            <a:r>
              <a:rPr lang="en-US" dirty="0" smtClean="0"/>
              <a:t>Pedestal Shift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382C1-9006-46DF-BCC8-0DFD0DE03E39}" type="slidenum">
              <a:rPr lang="en-US" smtClean="0"/>
              <a:t>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232" y="3390898"/>
            <a:ext cx="4685335" cy="31908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6469" y="3390898"/>
            <a:ext cx="4685336" cy="319087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11578" y="1743075"/>
            <a:ext cx="1004222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smtClean="0"/>
              <a:t>Internal </a:t>
            </a:r>
            <a:r>
              <a:rPr lang="en-US" dirty="0" err="1" smtClean="0"/>
              <a:t>pulser</a:t>
            </a:r>
            <a:r>
              <a:rPr lang="en-US" dirty="0" smtClean="0"/>
              <a:t> causes a pedestal shift during pulse injection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To accurately measure the nonlinearity response the pedestal mean needs to be corrected for each time bin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This week: make corrected pedestal by using the average pedestal for all unused channels for each time bin (remember: internal </a:t>
            </a:r>
            <a:r>
              <a:rPr lang="en-US" dirty="0" err="1" smtClean="0"/>
              <a:t>pulser</a:t>
            </a:r>
            <a:r>
              <a:rPr lang="en-US" dirty="0" smtClean="0"/>
              <a:t> only injects 1 out of 8 channels)</a:t>
            </a:r>
          </a:p>
        </p:txBody>
      </p:sp>
    </p:spTree>
    <p:extLst>
      <p:ext uri="{BB962C8B-B14F-4D97-AF65-F5344CB8AC3E}">
        <p14:creationId xmlns:p14="http://schemas.microsoft.com/office/powerpoint/2010/main" val="22269021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3375" y="574407"/>
            <a:ext cx="8911687" cy="1280890"/>
          </a:xfrm>
        </p:spPr>
        <p:txBody>
          <a:bodyPr/>
          <a:lstStyle/>
          <a:p>
            <a:r>
              <a:rPr lang="en-US" dirty="0" smtClean="0"/>
              <a:t>2) Hybrid Saturation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62650" y="2434432"/>
            <a:ext cx="5999162" cy="4066793"/>
          </a:xfrm>
        </p:spPr>
        <p:txBody>
          <a:bodyPr>
            <a:normAutofit/>
          </a:bodyPr>
          <a:lstStyle/>
          <a:p>
            <a:r>
              <a:rPr lang="en-US" dirty="0" smtClean="0"/>
              <a:t>SRS designed for silicon at CMS. GEM signal orders of magnitude larger -&gt; primary charge saturates preamp inside the APV</a:t>
            </a:r>
          </a:p>
          <a:p>
            <a:r>
              <a:rPr lang="en-US" dirty="0" smtClean="0"/>
              <a:t>MUXGAIN controls gain of multiplexer – located after the preamp/shaper, so cannot avoid saturation problem by changing MUXGAIN alone</a:t>
            </a:r>
          </a:p>
          <a:p>
            <a:r>
              <a:rPr lang="en-US" dirty="0" smtClean="0"/>
              <a:t>Decreasing GEM gain to avoid saturation takes you below 10 mV discriminator threshold</a:t>
            </a:r>
          </a:p>
          <a:p>
            <a:r>
              <a:rPr lang="en-US" dirty="0" smtClean="0"/>
              <a:t>Serious problem for wide readout strips (chevrons) or large drift detectors.</a:t>
            </a:r>
          </a:p>
          <a:p>
            <a:r>
              <a:rPr lang="en-US" dirty="0" smtClean="0"/>
              <a:t>Time bin centroid measurements can help minimize by using many unsaturated samples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382C1-9006-46DF-BCC8-0DFD0DE03E39}" type="slidenum">
              <a:rPr lang="en-US" smtClean="0"/>
              <a:t>5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8180" y="2595975"/>
            <a:ext cx="4321697" cy="294322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258487" y="3186526"/>
            <a:ext cx="2066925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Clipping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3425350" y="3009519"/>
            <a:ext cx="607356" cy="367507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24958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3) FEC Saturation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382C1-9006-46DF-BCC8-0DFD0DE03E39}" type="slidenum">
              <a:rPr lang="en-US" smtClean="0"/>
              <a:t>6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867025" y="1647825"/>
            <a:ext cx="5486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Dynamic range between ~400 - 3200 ADC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Since largest MUX5 signal is ~2700 ADC, MUX5 should be avoided with GEMs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MUX3 and MUX4 pedestals have to be carefully aligned within the FECs dynamic range (modify the IMUXIN of the preamp)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7100" y="3678180"/>
            <a:ext cx="4533899" cy="262609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750" y="3678180"/>
            <a:ext cx="4634970" cy="257915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724525" y="3924300"/>
            <a:ext cx="1447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Upper limit:</a:t>
            </a:r>
          </a:p>
          <a:p>
            <a:r>
              <a:rPr lang="en-US" dirty="0" smtClean="0"/>
              <a:t>3200 ADC</a:t>
            </a:r>
          </a:p>
          <a:p>
            <a:endParaRPr lang="en-US" dirty="0"/>
          </a:p>
          <a:p>
            <a:r>
              <a:rPr lang="en-US" dirty="0" smtClean="0"/>
              <a:t>Lower limit:</a:t>
            </a:r>
          </a:p>
          <a:p>
            <a:r>
              <a:rPr lang="en-US" dirty="0" smtClean="0"/>
              <a:t>400 ADC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3400425" y="4182077"/>
            <a:ext cx="2486026" cy="35182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6499470" y="5468303"/>
            <a:ext cx="2263530" cy="29432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349498" y="3078501"/>
            <a:ext cx="12096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Pedestal above threshold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540630" y="5615464"/>
            <a:ext cx="1869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FEC Saturation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72000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7383" y="347438"/>
            <a:ext cx="8911687" cy="69116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4) Channel-to-channel calibration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1579" y="2959947"/>
            <a:ext cx="3708036" cy="2247062"/>
          </a:xfrm>
          <a:prstGeom prst="rect">
            <a:avLst/>
          </a:prstGeom>
        </p:spPr>
      </p:pic>
      <p:sp>
        <p:nvSpPr>
          <p:cNvPr id="44" name="TextBox 43"/>
          <p:cNvSpPr txBox="1"/>
          <p:nvPr/>
        </p:nvSpPr>
        <p:spPr>
          <a:xfrm>
            <a:off x="1895415" y="3187739"/>
            <a:ext cx="25349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APV Internal </a:t>
            </a:r>
            <a:r>
              <a:rPr lang="en-US" sz="1600" dirty="0" err="1" smtClean="0">
                <a:solidFill>
                  <a:srgbClr val="FF0000"/>
                </a:solidFill>
              </a:rPr>
              <a:t>Pulser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382C1-9006-46DF-BCC8-0DFD0DE03E39}" type="slidenum">
              <a:rPr lang="en-US" smtClean="0"/>
              <a:t>7</a:t>
            </a:fld>
            <a:endParaRPr lang="en-US"/>
          </a:p>
        </p:txBody>
      </p:sp>
      <p:pic>
        <p:nvPicPr>
          <p:cNvPr id="21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7867" y="1876514"/>
            <a:ext cx="3966107" cy="2206964"/>
          </a:xfrm>
        </p:spPr>
      </p:pic>
      <p:sp>
        <p:nvSpPr>
          <p:cNvPr id="23" name="TextBox 22"/>
          <p:cNvSpPr txBox="1"/>
          <p:nvPr/>
        </p:nvSpPr>
        <p:spPr>
          <a:xfrm>
            <a:off x="9172287" y="2897420"/>
            <a:ext cx="24955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Internal </a:t>
            </a:r>
            <a:r>
              <a:rPr lang="en-US" sz="1600" dirty="0" err="1" smtClean="0">
                <a:solidFill>
                  <a:srgbClr val="FF0000"/>
                </a:solidFill>
              </a:rPr>
              <a:t>Pulser</a:t>
            </a:r>
            <a:endParaRPr lang="en-US" sz="1600" dirty="0" smtClean="0">
              <a:solidFill>
                <a:srgbClr val="FF0000"/>
              </a:solidFill>
            </a:endParaRPr>
          </a:p>
          <a:p>
            <a:r>
              <a:rPr lang="en-US" sz="1600" dirty="0" smtClean="0">
                <a:solidFill>
                  <a:srgbClr val="FF0000"/>
                </a:solidFill>
              </a:rPr>
              <a:t>Mux 2</a:t>
            </a:r>
            <a:endParaRPr lang="en-US" sz="1600" dirty="0">
              <a:solidFill>
                <a:srgbClr val="FF0000"/>
              </a:solidFill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2463" y="4333964"/>
            <a:ext cx="3978234" cy="2213711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9172287" y="5303837"/>
            <a:ext cx="24955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Internal </a:t>
            </a:r>
            <a:r>
              <a:rPr lang="en-US" sz="1600" dirty="0" err="1" smtClean="0">
                <a:solidFill>
                  <a:srgbClr val="FF0000"/>
                </a:solidFill>
              </a:rPr>
              <a:t>Pulser</a:t>
            </a:r>
            <a:endParaRPr lang="en-US" sz="1600" dirty="0" smtClean="0">
              <a:solidFill>
                <a:srgbClr val="FF0000"/>
              </a:solidFill>
            </a:endParaRPr>
          </a:p>
          <a:p>
            <a:r>
              <a:rPr lang="en-US" sz="1600" dirty="0" smtClean="0">
                <a:solidFill>
                  <a:srgbClr val="FF0000"/>
                </a:solidFill>
              </a:rPr>
              <a:t>Mux 4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448550" y="1152907"/>
            <a:ext cx="2552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Channel dependent non-linearity curves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1889247" y="2085016"/>
            <a:ext cx="2552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Signal response per channel</a:t>
            </a:r>
            <a:endParaRPr lang="en-US" dirty="0"/>
          </a:p>
        </p:txBody>
      </p:sp>
      <p:sp>
        <p:nvSpPr>
          <p:cNvPr id="8" name="Right Arrow 7"/>
          <p:cNvSpPr/>
          <p:nvPr/>
        </p:nvSpPr>
        <p:spPr>
          <a:xfrm>
            <a:off x="5391150" y="3895725"/>
            <a:ext cx="1123950" cy="27432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9920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28875" y="147337"/>
            <a:ext cx="9667875" cy="1280890"/>
          </a:xfrm>
        </p:spPr>
        <p:txBody>
          <a:bodyPr/>
          <a:lstStyle/>
          <a:p>
            <a:r>
              <a:rPr lang="en-US" dirty="0" smtClean="0"/>
              <a:t>MUXGAIN: </a:t>
            </a:r>
            <a:br>
              <a:rPr lang="en-US" dirty="0" smtClean="0"/>
            </a:br>
            <a:r>
              <a:rPr lang="en-US" sz="1800" dirty="0" smtClean="0">
                <a:solidFill>
                  <a:srgbClr val="FF0000"/>
                </a:solidFill>
              </a:rPr>
              <a:t>*</a:t>
            </a:r>
            <a:r>
              <a:rPr lang="en-US" sz="1800" dirty="0">
                <a:solidFill>
                  <a:srgbClr val="FF0000"/>
                </a:solidFill>
              </a:rPr>
              <a:t>R</a:t>
            </a:r>
            <a:r>
              <a:rPr lang="en-US" sz="1800" dirty="0" smtClean="0">
                <a:solidFill>
                  <a:srgbClr val="FF0000"/>
                </a:solidFill>
              </a:rPr>
              <a:t>esistors for Mux3 and 4 appear to be switched in all APVs (</a:t>
            </a:r>
            <a:r>
              <a:rPr lang="en-US" sz="1800" dirty="0" err="1" smtClean="0">
                <a:solidFill>
                  <a:srgbClr val="FF0000"/>
                </a:solidFill>
              </a:rPr>
              <a:t>ie</a:t>
            </a:r>
            <a:r>
              <a:rPr lang="en-US" sz="1800" dirty="0" smtClean="0">
                <a:solidFill>
                  <a:srgbClr val="FF0000"/>
                </a:solidFill>
              </a:rPr>
              <a:t> Mux 4 is nominal Mux)</a:t>
            </a:r>
            <a:endParaRPr lang="en-US" sz="18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382C1-9006-46DF-BCC8-0DFD0DE03E39}" type="slidenum">
              <a:rPr lang="en-US" smtClean="0"/>
              <a:t>8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2452724"/>
              </p:ext>
            </p:extLst>
          </p:nvPr>
        </p:nvGraphicFramePr>
        <p:xfrm>
          <a:off x="7924800" y="4336042"/>
          <a:ext cx="4017963" cy="21336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2450"/>
                <a:gridCol w="1571625"/>
                <a:gridCol w="1893888"/>
              </a:tblGrid>
              <a:tr h="553156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MUX</a:t>
                      </a:r>
                    </a:p>
                    <a:p>
                      <a:r>
                        <a:rPr lang="en-US" sz="1000" dirty="0" smtClean="0"/>
                        <a:t>GAIN 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Approximate</a:t>
                      </a:r>
                      <a:r>
                        <a:rPr lang="en-US" sz="1000" baseline="0" dirty="0" smtClean="0"/>
                        <a:t> Hybrid Range (Pedestal-subtracted ADC)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Multiplexer</a:t>
                      </a:r>
                      <a:r>
                        <a:rPr lang="en-US" sz="1000" baseline="0" dirty="0" smtClean="0"/>
                        <a:t> Gain</a:t>
                      </a:r>
                    </a:p>
                    <a:p>
                      <a:r>
                        <a:rPr lang="en-US" sz="1000" baseline="0" dirty="0" smtClean="0"/>
                        <a:t>(mA/</a:t>
                      </a:r>
                      <a:r>
                        <a:rPr lang="en-US" sz="1000" baseline="0" dirty="0" err="1" smtClean="0"/>
                        <a:t>mip</a:t>
                      </a:r>
                      <a:r>
                        <a:rPr lang="en-US" sz="1000" baseline="0" dirty="0" smtClean="0"/>
                        <a:t>)</a:t>
                      </a:r>
                      <a:endParaRPr lang="en-US" sz="1000" dirty="0"/>
                    </a:p>
                  </a:txBody>
                  <a:tcPr/>
                </a:tc>
              </a:tr>
              <a:tr h="31608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1250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0.6</a:t>
                      </a:r>
                      <a:endParaRPr lang="en-US" sz="1200" dirty="0"/>
                    </a:p>
                  </a:txBody>
                  <a:tcPr/>
                </a:tc>
              </a:tr>
              <a:tr h="31608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1700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0.8</a:t>
                      </a:r>
                      <a:endParaRPr lang="en-US" sz="1200" dirty="0"/>
                    </a:p>
                  </a:txBody>
                  <a:tcPr/>
                </a:tc>
              </a:tr>
              <a:tr h="31608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2500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1.2</a:t>
                      </a:r>
                      <a:endParaRPr lang="en-US" sz="1200" dirty="0"/>
                    </a:p>
                  </a:txBody>
                  <a:tcPr/>
                </a:tc>
              </a:tr>
              <a:tr h="31608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4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2100</a:t>
                      </a:r>
                      <a:r>
                        <a:rPr lang="en-US" sz="1200" baseline="0" dirty="0" smtClean="0"/>
                        <a:t> (~11 bit)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1.0</a:t>
                      </a:r>
                      <a:endParaRPr lang="en-US" sz="1200" dirty="0"/>
                    </a:p>
                  </a:txBody>
                  <a:tcPr/>
                </a:tc>
              </a:tr>
              <a:tr h="31608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2900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1.4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921695" y="1208740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MUXGAIN 1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215737" y="1159979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MUXGAIN 2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9115817" y="1208740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MUXGAIN 3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921695" y="3889050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MUXGAIN 4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215737" y="3891900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MUXGAIN 5</a:t>
            </a:r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997" y="1633906"/>
            <a:ext cx="3260378" cy="222043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6211" y="1599191"/>
            <a:ext cx="3362325" cy="2289859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0525" y="1578072"/>
            <a:ext cx="3400425" cy="2315807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997" y="4335335"/>
            <a:ext cx="3467100" cy="2361215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4723" y="4335335"/>
            <a:ext cx="3453813" cy="2352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36621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28851" y="512462"/>
            <a:ext cx="9110124" cy="1280890"/>
          </a:xfrm>
        </p:spPr>
        <p:txBody>
          <a:bodyPr/>
          <a:lstStyle/>
          <a:p>
            <a:r>
              <a:rPr lang="en-US" dirty="0" smtClean="0"/>
              <a:t>Signal to Noise of MUXGAIN Process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382C1-9006-46DF-BCC8-0DFD0DE03E39}" type="slidenum">
              <a:rPr lang="en-US" smtClean="0"/>
              <a:t>9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1154" y="2572814"/>
            <a:ext cx="3917646" cy="266805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783913" y="2660345"/>
            <a:ext cx="373380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Crude measurement made from secondary peak using 2</a:t>
            </a:r>
            <a:r>
              <a:rPr lang="en-US" sz="1200" baseline="30000" dirty="0" smtClean="0"/>
              <a:t>nd</a:t>
            </a:r>
            <a:r>
              <a:rPr lang="en-US" sz="1200" dirty="0" smtClean="0"/>
              <a:t> Fe55 peak (</a:t>
            </a:r>
            <a:r>
              <a:rPr lang="en-US" sz="1200" dirty="0" err="1" smtClean="0"/>
              <a:t>nonsaturated</a:t>
            </a:r>
            <a:r>
              <a:rPr lang="en-US" sz="1200" dirty="0" smtClean="0"/>
              <a:t>/linear)</a:t>
            </a:r>
          </a:p>
          <a:p>
            <a:pPr marL="171450" indent="-171450">
              <a:buFontTx/>
              <a:buChar char="-"/>
            </a:pPr>
            <a:r>
              <a:rPr lang="en-US" sz="1200" dirty="0" smtClean="0"/>
              <a:t>Signal taken as mean of Gaussian across all channels</a:t>
            </a:r>
          </a:p>
          <a:p>
            <a:pPr marL="171450" indent="-171450">
              <a:buFontTx/>
              <a:buChar char="-"/>
            </a:pPr>
            <a:r>
              <a:rPr lang="en-US" sz="1200" dirty="0" err="1" smtClean="0"/>
              <a:t>Ped</a:t>
            </a:r>
            <a:r>
              <a:rPr lang="en-US" sz="1200" dirty="0" smtClean="0"/>
              <a:t> RMS taken as RMS of same channel in all four MUX values (same source/same position/measurements taken sequentially)</a:t>
            </a:r>
          </a:p>
          <a:p>
            <a:pPr marL="171450" indent="-171450">
              <a:buFontTx/>
              <a:buChar char="-"/>
            </a:pPr>
            <a:endParaRPr lang="en-US" sz="1200" dirty="0"/>
          </a:p>
          <a:p>
            <a:pPr marL="171450" indent="-171450">
              <a:buFontTx/>
              <a:buChar char="-"/>
            </a:pPr>
            <a:r>
              <a:rPr lang="en-US" sz="1200" dirty="0" smtClean="0">
                <a:solidFill>
                  <a:srgbClr val="FF0000"/>
                </a:solidFill>
              </a:rPr>
              <a:t>Suggests that MUX3 (which is really MUX4) has best S/N</a:t>
            </a:r>
          </a:p>
          <a:p>
            <a:pPr marL="171450" indent="-171450">
              <a:buFontTx/>
              <a:buChar char="-"/>
            </a:pPr>
            <a:r>
              <a:rPr lang="en-US" sz="1200" dirty="0" smtClean="0">
                <a:solidFill>
                  <a:srgbClr val="FF0000"/>
                </a:solidFill>
              </a:rPr>
              <a:t>Makes sense since Multiplexer gain comes before noise incurred from HDMI cables and FEC electronics </a:t>
            </a:r>
          </a:p>
        </p:txBody>
      </p:sp>
    </p:spTree>
    <p:extLst>
      <p:ext uri="{BB962C8B-B14F-4D97-AF65-F5344CB8AC3E}">
        <p14:creationId xmlns:p14="http://schemas.microsoft.com/office/powerpoint/2010/main" val="1540650846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20366</TotalTime>
  <Words>512</Words>
  <Application>Microsoft Office PowerPoint</Application>
  <PresentationFormat>Widescreen</PresentationFormat>
  <Paragraphs>96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Century Gothic</vt:lpstr>
      <vt:lpstr>Wingdings 3</vt:lpstr>
      <vt:lpstr>Wisp</vt:lpstr>
      <vt:lpstr>SRS Calibration </vt:lpstr>
      <vt:lpstr>SRS Calibrations: At least 4 issues to be mindful of and/or correct</vt:lpstr>
      <vt:lpstr>1) Nonlinearity calibration </vt:lpstr>
      <vt:lpstr>Internal Pulser Pedestal Shift</vt:lpstr>
      <vt:lpstr>2) Hybrid Saturation</vt:lpstr>
      <vt:lpstr>3) FEC Saturation</vt:lpstr>
      <vt:lpstr>4) Channel-to-channel calibration </vt:lpstr>
      <vt:lpstr>MUXGAIN:  *Resistors for Mux3 and 4 appear to be switched in all APVs (ie Mux 4 is nominal Mux)</vt:lpstr>
      <vt:lpstr>Signal to Noise of MUXGAIN Process</vt:lpstr>
      <vt:lpstr>Operating conditions moving forward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Gas System and SRS Calibration Studies</dc:title>
  <dc:creator>Lab User</dc:creator>
  <cp:lastModifiedBy>Lab User</cp:lastModifiedBy>
  <cp:revision>37</cp:revision>
  <dcterms:created xsi:type="dcterms:W3CDTF">2015-03-02T06:34:05Z</dcterms:created>
  <dcterms:modified xsi:type="dcterms:W3CDTF">2015-03-30T14:26:42Z</dcterms:modified>
</cp:coreProperties>
</file>